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77" r:id="rId5"/>
    <p:sldId id="263" r:id="rId6"/>
    <p:sldId id="278" r:id="rId7"/>
    <p:sldId id="281" r:id="rId8"/>
    <p:sldId id="280" r:id="rId9"/>
    <p:sldId id="282" r:id="rId10"/>
    <p:sldId id="276" r:id="rId11"/>
    <p:sldId id="273" r:id="rId12"/>
    <p:sldId id="275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FF"/>
    <a:srgbClr val="008080"/>
    <a:srgbClr val="CC0000"/>
    <a:srgbClr val="000099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8ADD-70D0-4D35-971D-155655DD1EEC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F4C7-73DC-4065-88D2-44376BB78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45EE-D003-4C0E-BE6E-D474DF85F80C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796B-D5E8-448F-A7DC-B6FC6FC8D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11A9-6CA9-4EBC-8B8B-7550BCC3C4AE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8612-9900-44DD-88FE-50C24F625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5550-2EEF-4632-A281-BEDD45498136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B5A4-8EDF-48AD-856E-F81647C5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16CE-5D85-4CF7-A1A1-4EBF80674F27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CEC3C-5505-4FD4-AFA1-75295466C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67842-7F0A-4CEC-98D2-785364027EC4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3F33-1DD7-4AD0-A8BA-40C11D25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D176-4546-43FC-9A77-8905D14F7B48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928E-0388-481A-A0F0-5683B2653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83078-E411-4382-983D-E0495755C3E1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49693-052A-44B9-BACA-12FD0ED4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C34D-666A-495A-9A97-5A419ABB1FF1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7115-11C2-4B10-A7BD-485BA9FF7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1175A-C9DC-4842-BDE6-305D349194AE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439B-A38D-4E9F-93B2-9F63456A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F645B-B48F-44CB-B2D7-5866214FC4C0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220B-E310-491A-BB97-22439D1AC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8F3A7-C283-47F5-ADFA-0F424A44D14C}" type="datetimeFigureOut">
              <a:rPr lang="en-US"/>
              <a:pPr>
                <a:defRPr/>
              </a:pPr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8B7025-95E5-4818-9662-F590DD98A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Rectangle 7"/>
          <p:cNvGrpSpPr>
            <a:grpSpLocks/>
          </p:cNvGrpSpPr>
          <p:nvPr/>
        </p:nvGrpSpPr>
        <p:grpSpPr bwMode="auto">
          <a:xfrm>
            <a:off x="609600" y="152400"/>
            <a:ext cx="7950200" cy="6273800"/>
            <a:chOff x="376" y="184"/>
            <a:chExt cx="5008" cy="3952"/>
          </a:xfrm>
        </p:grpSpPr>
        <p:pic>
          <p:nvPicPr>
            <p:cNvPr id="13323" name="Rectangl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6" y="184"/>
              <a:ext cx="5008" cy="395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sp>
          <p:nvSpPr>
            <p:cNvPr id="13324" name="Text Box 2"/>
            <p:cNvSpPr txBox="1">
              <a:spLocks noChangeArrowheads="1"/>
            </p:cNvSpPr>
            <p:nvPr/>
          </p:nvSpPr>
          <p:spPr bwMode="auto">
            <a:xfrm>
              <a:off x="480" y="288"/>
              <a:ext cx="4800" cy="3744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3314" name="Picture 3" descr="patch jpe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patch jpe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1816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patch jpe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1816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patch jpe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3" descr="j01832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"/>
            <a:ext cx="12779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4" descr="MC900439764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343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5" descr="MC90043635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514600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7" descr="MC900436281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24384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2819400" y="2133600"/>
            <a:ext cx="4038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latin typeface="Script MT Bold" pitchFamily="66" charset="0"/>
              </a:rPr>
              <a:t>Overlake Fly Fishing Club</a:t>
            </a:r>
          </a:p>
          <a:p>
            <a:pPr algn="ctr">
              <a:spcBef>
                <a:spcPct val="50000"/>
              </a:spcBef>
            </a:pPr>
            <a:endParaRPr lang="en-US" sz="2800" i="1">
              <a:latin typeface="Script MT Bold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i="1">
                <a:latin typeface="Script MT Bold" pitchFamily="66" charset="0"/>
              </a:rPr>
              <a:t>Holiday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2010 OFFC Goals</a:t>
            </a:r>
          </a:p>
        </p:txBody>
      </p:sp>
      <p:pic>
        <p:nvPicPr>
          <p:cNvPr id="22533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1981200" y="1752600"/>
            <a:ext cx="541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2057400" y="2133600"/>
            <a:ext cx="53340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~ Vibrant ~ Fun ~ Active ~ Laughter ~ Informative ~ Value ~ </a:t>
            </a:r>
          </a:p>
          <a:p>
            <a:pPr algn="ctr"/>
            <a:endParaRPr lang="en-US" sz="1400" b="1" i="1">
              <a:solidFill>
                <a:schemeClr val="hlink"/>
              </a:solidFill>
              <a:latin typeface="Times New Roman" pitchFamily="18" charset="0"/>
            </a:endParaRPr>
          </a:p>
          <a:p>
            <a:r>
              <a:rPr lang="en-US" sz="1000" b="1" i="1">
                <a:latin typeface="Times New Roman" pitchFamily="18" charset="0"/>
              </a:rPr>
              <a:t>GOAL 1 – Create a club environment that is fun, vibrant, informative, and active.  (Members should feel that the club provides outstanding value for the dues they pay.)</a:t>
            </a:r>
          </a:p>
          <a:p>
            <a:endParaRPr lang="en-US" sz="1000" b="1" i="1">
              <a:latin typeface="Times New Roman" pitchFamily="18" charset="0"/>
            </a:endParaRPr>
          </a:p>
          <a:p>
            <a:r>
              <a:rPr lang="en-US" sz="1000" b="1" i="1">
                <a:latin typeface="Times New Roman" pitchFamily="18" charset="0"/>
              </a:rPr>
              <a:t>GOAL 2 – Solidify a meeting location that is reasonable in costs – Create an event atmosphere.</a:t>
            </a:r>
            <a:endParaRPr lang="en-US" sz="1000">
              <a:latin typeface="Times New Roman" pitchFamily="18" charset="0"/>
            </a:endParaRPr>
          </a:p>
          <a:p>
            <a:r>
              <a:rPr lang="en-US" sz="1000">
                <a:latin typeface="Times New Roman" pitchFamily="18" charset="0"/>
              </a:rPr>
              <a:t>			</a:t>
            </a:r>
            <a:endParaRPr lang="en-US" sz="1000" b="1" i="1">
              <a:latin typeface="Times New Roman" pitchFamily="18" charset="0"/>
            </a:endParaRPr>
          </a:p>
          <a:p>
            <a:r>
              <a:rPr lang="en-US" sz="1000" b="1" i="1">
                <a:latin typeface="Times New Roman" pitchFamily="18" charset="0"/>
              </a:rPr>
              <a:t>GOAL 3 – Increase class offerings to members</a:t>
            </a:r>
            <a:endParaRPr lang="en-US" sz="1000">
              <a:latin typeface="Times New Roman" pitchFamily="18" charset="0"/>
            </a:endParaRPr>
          </a:p>
          <a:p>
            <a:r>
              <a:rPr lang="en-US" sz="1000">
                <a:latin typeface="Times New Roman" pitchFamily="18" charset="0"/>
              </a:rPr>
              <a:t>			</a:t>
            </a:r>
            <a:endParaRPr lang="en-US" sz="1000" b="1" i="1">
              <a:latin typeface="Times New Roman" pitchFamily="18" charset="0"/>
            </a:endParaRPr>
          </a:p>
          <a:p>
            <a:r>
              <a:rPr lang="en-US" sz="1000" b="1" i="1">
                <a:latin typeface="Times New Roman" pitchFamily="18" charset="0"/>
              </a:rPr>
              <a:t>GOAL 4 – Continue to provide club members varied and outstanding fishing outings.	</a:t>
            </a:r>
          </a:p>
          <a:p>
            <a:endParaRPr lang="en-US" sz="1000" b="1" i="1">
              <a:latin typeface="Times New Roman" pitchFamily="18" charset="0"/>
            </a:endParaRPr>
          </a:p>
          <a:p>
            <a:r>
              <a:rPr lang="en-US" sz="1000" b="1" i="1">
                <a:latin typeface="Times New Roman" pitchFamily="18" charset="0"/>
              </a:rPr>
              <a:t>GOAL 5 - Recognize club members who contribute to the vibrancy of the club.</a:t>
            </a:r>
            <a:endParaRPr lang="en-US" sz="1000">
              <a:latin typeface="Times New Roman" pitchFamily="18" charset="0"/>
            </a:endParaRPr>
          </a:p>
          <a:p>
            <a:r>
              <a:rPr lang="en-US" sz="1000">
                <a:latin typeface="Times New Roman" pitchFamily="18" charset="0"/>
              </a:rPr>
              <a:t>			</a:t>
            </a:r>
            <a:endParaRPr lang="en-US" sz="1000" b="1" i="1">
              <a:latin typeface="Times New Roman" pitchFamily="18" charset="0"/>
            </a:endParaRPr>
          </a:p>
          <a:p>
            <a:r>
              <a:rPr lang="en-US" sz="1000" b="1" i="1">
                <a:latin typeface="Times New Roman" pitchFamily="18" charset="0"/>
              </a:rPr>
              <a:t>GOAL 6 - Increase meeting attendance to 40+  attendees through multiple timely notification and outstanding speakers and presentations.</a:t>
            </a:r>
            <a:endParaRPr lang="en-US" sz="1000">
              <a:latin typeface="Times New Roman" pitchFamily="18" charset="0"/>
            </a:endParaRPr>
          </a:p>
          <a:p>
            <a:r>
              <a:rPr lang="en-US" sz="1000">
                <a:latin typeface="Times New Roman" pitchFamily="18" charset="0"/>
              </a:rPr>
              <a:t>				</a:t>
            </a:r>
            <a:endParaRPr lang="en-US" sz="1000" b="1" i="1">
              <a:latin typeface="Times New Roman" pitchFamily="18" charset="0"/>
            </a:endParaRPr>
          </a:p>
          <a:p>
            <a:r>
              <a:rPr lang="en-US" sz="1000" b="1" i="1">
                <a:latin typeface="Times New Roman" pitchFamily="18" charset="0"/>
              </a:rPr>
              <a:t>GOAL 7 - Increase total club membership to 80+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6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2010 OFFC Board</a:t>
            </a:r>
            <a:br>
              <a:rPr lang="en-US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Recognition</a:t>
            </a:r>
          </a:p>
        </p:txBody>
      </p:sp>
      <p:pic>
        <p:nvPicPr>
          <p:cNvPr id="23557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286000"/>
            <a:ext cx="541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2209800" y="2514600"/>
            <a:ext cx="23622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latin typeface="Times New Roman" pitchFamily="18" charset="0"/>
              </a:rPr>
              <a:t>1st VP, Membership     Tim Allen 			</a:t>
            </a:r>
          </a:p>
          <a:p>
            <a:r>
              <a:rPr lang="en-US" sz="900">
                <a:latin typeface="Times New Roman" pitchFamily="18" charset="0"/>
              </a:rPr>
              <a:t>2nd VP, Programs	      John Kristof		</a:t>
            </a:r>
          </a:p>
          <a:p>
            <a:r>
              <a:rPr lang="en-US" sz="900">
                <a:latin typeface="Times New Roman" pitchFamily="18" charset="0"/>
              </a:rPr>
              <a:t>3rd VP, Education	      Mick Larkin			</a:t>
            </a:r>
          </a:p>
          <a:p>
            <a:r>
              <a:rPr lang="en-US" sz="900">
                <a:latin typeface="Times New Roman" pitchFamily="18" charset="0"/>
              </a:rPr>
              <a:t>Secretary	      Fred Saenz			</a:t>
            </a:r>
          </a:p>
          <a:p>
            <a:r>
              <a:rPr lang="en-US" sz="900">
                <a:latin typeface="Times New Roman" pitchFamily="18" charset="0"/>
              </a:rPr>
              <a:t>Treasurer	      Lee McKenna			</a:t>
            </a:r>
          </a:p>
          <a:p>
            <a:r>
              <a:rPr lang="en-US" sz="900">
                <a:latin typeface="Times New Roman" pitchFamily="18" charset="0"/>
              </a:rPr>
              <a:t>Trustee 2010-2011	      Dick Lange			</a:t>
            </a:r>
          </a:p>
          <a:p>
            <a:r>
              <a:rPr lang="en-US" sz="900">
                <a:latin typeface="Times New Roman" pitchFamily="18" charset="0"/>
              </a:rPr>
              <a:t>Trustee 2010-2011	      Ray Kanemori			</a:t>
            </a:r>
          </a:p>
          <a:p>
            <a:r>
              <a:rPr lang="en-US" sz="900">
                <a:latin typeface="Times New Roman" pitchFamily="18" charset="0"/>
              </a:rPr>
              <a:t>Trustee 2009-2010	      Dave Nielson</a:t>
            </a:r>
          </a:p>
          <a:p>
            <a:r>
              <a:rPr lang="en-US" sz="900">
                <a:latin typeface="Times New Roman" pitchFamily="18" charset="0"/>
              </a:rPr>
              <a:t>	</a:t>
            </a:r>
          </a:p>
          <a:p>
            <a:r>
              <a:rPr lang="en-US" sz="900">
                <a:latin typeface="Times New Roman" pitchFamily="18" charset="0"/>
              </a:rPr>
              <a:t>Trustee 2009-2010	      Ed Kane 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5029200" y="2514600"/>
            <a:ext cx="2743200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latin typeface="Times New Roman" pitchFamily="18" charset="0"/>
              </a:rPr>
              <a:t>Conservation	Alan Olson			</a:t>
            </a:r>
          </a:p>
          <a:p>
            <a:r>
              <a:rPr lang="en-US" sz="900">
                <a:latin typeface="Times New Roman" pitchFamily="18" charset="0"/>
              </a:rPr>
              <a:t>Auction	Bob Kulwin			</a:t>
            </a:r>
          </a:p>
          <a:p>
            <a:r>
              <a:rPr lang="en-US" sz="900">
                <a:latin typeface="Times New Roman" pitchFamily="18" charset="0"/>
              </a:rPr>
              <a:t>Historian	Lory  Watkins			</a:t>
            </a:r>
          </a:p>
          <a:p>
            <a:r>
              <a:rPr lang="en-US" sz="900">
                <a:latin typeface="Times New Roman" pitchFamily="18" charset="0"/>
              </a:rPr>
              <a:t>Library	Bob Kulwin			</a:t>
            </a:r>
          </a:p>
          <a:p>
            <a:r>
              <a:rPr lang="en-US" sz="900">
                <a:latin typeface="Times New Roman" pitchFamily="18" charset="0"/>
              </a:rPr>
              <a:t>Outings	Ray Kanemori 			</a:t>
            </a:r>
          </a:p>
          <a:p>
            <a:r>
              <a:rPr lang="en-US" sz="900">
                <a:latin typeface="Times New Roman" pitchFamily="18" charset="0"/>
              </a:rPr>
              <a:t>Picnic	Larry Hartman			</a:t>
            </a:r>
          </a:p>
          <a:p>
            <a:r>
              <a:rPr lang="en-US" sz="900">
                <a:latin typeface="Times New Roman" pitchFamily="18" charset="0"/>
              </a:rPr>
              <a:t>Raffle	Bruce Clark			</a:t>
            </a:r>
          </a:p>
          <a:p>
            <a:r>
              <a:rPr lang="en-US" sz="900">
                <a:latin typeface="Times New Roman" pitchFamily="18" charset="0"/>
              </a:rPr>
              <a:t>Webmaster	Michael Dugan			</a:t>
            </a:r>
          </a:p>
          <a:p>
            <a:r>
              <a:rPr lang="en-US" sz="900">
                <a:latin typeface="Times New Roman" pitchFamily="18" charset="0"/>
              </a:rPr>
              <a:t>Windknots	Tim Langton	</a:t>
            </a:r>
          </a:p>
          <a:p>
            <a:r>
              <a:rPr lang="en-US" sz="900">
                <a:latin typeface="Times New Roman" pitchFamily="18" charset="0"/>
              </a:rPr>
              <a:t>Ghillie	Andy Wade</a:t>
            </a:r>
            <a:r>
              <a:rPr lang="en-US" sz="600"/>
              <a:t>	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971800" y="609600"/>
            <a:ext cx="31242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533400"/>
            <a:ext cx="3429000" cy="83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04800"/>
            <a:ext cx="7772400" cy="1470025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Membership Drive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810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4583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2667000" y="533400"/>
            <a:ext cx="3810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8" name="TextBox 10"/>
          <p:cNvSpPr txBox="1">
            <a:spLocks noChangeArrowheads="1"/>
          </p:cNvSpPr>
          <p:nvPr/>
        </p:nvSpPr>
        <p:spPr bwMode="auto">
          <a:xfrm>
            <a:off x="1752600" y="609600"/>
            <a:ext cx="556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2011 Club Officers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3200400" y="1676400"/>
            <a:ext cx="31242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Membership VP – Tim Allen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Program VP – Larry Hartman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Education VP – Alan Olson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Secretary – Fred Saenz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Treasurer – Ray Kanemori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Trustees - Dick Lange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                 Ed Kane 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                 Dave Nielsen 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                 Joe Kristof </a:t>
            </a: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3200400" y="16764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President – Lee Mckenna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800" y="3810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4" name="Title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u="sng" smtClean="0">
                <a:latin typeface="Times New Roman" pitchFamily="18" charset="0"/>
                <a:cs typeface="Times New Roman" pitchFamily="18" charset="0"/>
              </a:rPr>
              <a:t>Raffle Time</a:t>
            </a:r>
          </a:p>
        </p:txBody>
      </p:sp>
      <p:pic>
        <p:nvPicPr>
          <p:cNvPr id="25605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Offc Patch picture 00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524000"/>
            <a:ext cx="14668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4" descr="http://www.rioproducts.com/photos/product/large/c397613f205af078de072f4b8320a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685800"/>
            <a:ext cx="15113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6" descr="Fly Fishing Leader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114800"/>
            <a:ext cx="123825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8" descr="Steelhead Dry Creek Valley Zinfandel 2006 - Three Pac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2590800"/>
            <a:ext cx="9921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0" descr="Simms Currier Freshwater T-Shirt Seri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914400"/>
            <a:ext cx="16144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4" descr="Durham Ranger.bmp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4038600"/>
            <a:ext cx="1409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96147" y="466725"/>
            <a:ext cx="8106901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8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2590800"/>
          </a:xfrm>
        </p:spPr>
        <p:txBody>
          <a:bodyPr/>
          <a:lstStyle/>
          <a:p>
            <a:pPr eaLnBrk="1" hangingPunct="1"/>
            <a:r>
              <a:rPr lang="en-US" sz="4800" b="1" u="sng" smtClean="0"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en-US" sz="4800" u="sng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u="sng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10 Minutes</a:t>
            </a:r>
            <a:endParaRPr lang="en-US" sz="40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2578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1816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762000" y="2971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Line 15"/>
          <p:cNvSpPr>
            <a:spLocks noChangeShapeType="1"/>
          </p:cNvSpPr>
          <p:nvPr/>
        </p:nvSpPr>
        <p:spPr bwMode="auto">
          <a:xfrm>
            <a:off x="1371600" y="25908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Text Box 17"/>
          <p:cNvSpPr txBox="1">
            <a:spLocks noChangeArrowheads="1"/>
          </p:cNvSpPr>
          <p:nvPr/>
        </p:nvSpPr>
        <p:spPr bwMode="auto">
          <a:xfrm>
            <a:off x="609600" y="3200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CC0000"/>
                </a:solidFill>
                <a:latin typeface="Times New Roman" pitchFamily="18" charset="0"/>
              </a:rPr>
              <a:t>Holiday OFFC Slide Show</a:t>
            </a:r>
          </a:p>
        </p:txBody>
      </p:sp>
      <p:pic>
        <p:nvPicPr>
          <p:cNvPr id="26636" name="Picture 19" descr="Chas Wade pictures 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648200"/>
            <a:ext cx="1828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20" descr="Tom E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0480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21" descr="Dave fis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12954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22" descr="untitled-8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648200"/>
            <a:ext cx="18288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0" name="Picture 23" descr="IMG_155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12192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Picture 24" descr="23682229-Stehekin+Ri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3124200"/>
            <a:ext cx="16002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Welcome </a:t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&amp;</a:t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Visitor / Family Introductions</a:t>
            </a:r>
          </a:p>
        </p:txBody>
      </p:sp>
      <p:pic>
        <p:nvPicPr>
          <p:cNvPr id="14341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Fish Tales</a:t>
            </a:r>
          </a:p>
        </p:txBody>
      </p:sp>
      <p:pic>
        <p:nvPicPr>
          <p:cNvPr id="15365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4" descr="January_20,_2010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09800"/>
            <a:ext cx="1865313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5" descr="682400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838200"/>
            <a:ext cx="2438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7" descr="Chas Wade pictures 08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2209800"/>
            <a:ext cx="16573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8" descr="913074882_2moGc-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03860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8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Member Recognition</a:t>
            </a:r>
          </a:p>
        </p:txBody>
      </p:sp>
      <p:pic>
        <p:nvPicPr>
          <p:cNvPr id="16389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1981200" y="1752600"/>
            <a:ext cx="541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2514600" y="2362200"/>
            <a:ext cx="53340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Ron Romig		Hudson Springs Outing</a:t>
            </a:r>
          </a:p>
          <a:p>
            <a:endParaRPr lang="en-US" sz="1400">
              <a:solidFill>
                <a:schemeClr val="hlink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John Waggoner	Elk &amp; Methow River Outings</a:t>
            </a:r>
          </a:p>
          <a:p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		Rock Lake Outing	</a:t>
            </a:r>
          </a:p>
          <a:p>
            <a:endParaRPr lang="en-US" sz="1400">
              <a:solidFill>
                <a:schemeClr val="hlink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Aaron Culley	Casting Class</a:t>
            </a:r>
          </a:p>
          <a:p>
            <a:endParaRPr lang="en-US" sz="1400">
              <a:solidFill>
                <a:schemeClr val="hlink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Dick Lange		Alagnak &amp; Kanektok River Outings</a:t>
            </a:r>
          </a:p>
          <a:p>
            <a:endParaRPr lang="en-US" sz="1400">
              <a:solidFill>
                <a:schemeClr val="hlink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Larry Hartman	3 Lakes Outing</a:t>
            </a:r>
          </a:p>
          <a:p>
            <a:endParaRPr lang="en-US" sz="1400">
              <a:solidFill>
                <a:schemeClr val="hlink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chemeClr val="hlink"/>
                </a:solidFill>
                <a:latin typeface="Times New Roman" pitchFamily="18" charset="0"/>
              </a:rPr>
              <a:t>Renee &amp; John Kristof	Smith River Outing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1295400" y="1905000"/>
            <a:ext cx="662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Script MT Bold" pitchFamily="66" charset="0"/>
              </a:rPr>
              <a:t>Some of the members that made a significant positive difference for OFFC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971800" y="609600"/>
            <a:ext cx="31242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533400"/>
            <a:ext cx="3429000" cy="83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Membership Drive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810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415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Box 9"/>
          <p:cNvSpPr txBox="1">
            <a:spLocks noChangeArrowheads="1"/>
          </p:cNvSpPr>
          <p:nvPr/>
        </p:nvSpPr>
        <p:spPr bwMode="auto">
          <a:xfrm>
            <a:off x="762000" y="1524000"/>
            <a:ext cx="7467600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>
                <a:latin typeface="Times New Roman" pitchFamily="18" charset="0"/>
                <a:cs typeface="Times New Roman" pitchFamily="18" charset="0"/>
              </a:rPr>
              <a:t>Grand Prize </a:t>
            </a:r>
          </a:p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Two day float trip for two people on the Yakima River hosted by Joe Kristof.  The trip will include lodging at the Canyon River Lodge for 1 night.  In addition, the winner and their guest will have 2 lunches, 1 dinner, and 1 breakfast prepared by chef Kristof.  Anyone that has gone on a trip with Joe knows that you are going to eat very well.  Joe is also going to bring 2 bottles of wine from his wine cellar to have with dinner (BBQ filets).  Joe’s favorite Yakima flies will be provided.  This trip is valued at over $1100.00.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b="1" u="sng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u="sng" baseline="3000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u="sng">
                <a:latin typeface="Times New Roman" pitchFamily="18" charset="0"/>
                <a:cs typeface="Times New Roman" pitchFamily="18" charset="0"/>
              </a:rPr>
              <a:t> Place Winner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Echo Fly Rod  </a:t>
            </a: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b="1" u="sng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baseline="3000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u="sng">
                <a:latin typeface="Times New Roman" pitchFamily="18" charset="0"/>
                <a:cs typeface="Times New Roman" pitchFamily="18" charset="0"/>
              </a:rPr>
              <a:t>  Place Winner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Okuma Fly Reel</a:t>
            </a:r>
          </a:p>
          <a:p>
            <a:pPr algn="ctr"/>
            <a:endParaRPr lang="en-US" b="1" u="sng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u="sng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baseline="3000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u="sng">
                <a:latin typeface="Times New Roman" pitchFamily="18" charset="0"/>
                <a:cs typeface="Times New Roman" pitchFamily="18" charset="0"/>
              </a:rPr>
              <a:t> Place Winner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Fly Line – 7 wt.</a:t>
            </a: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b="1" u="sng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u="sng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u="sng">
                <a:latin typeface="Times New Roman" pitchFamily="18" charset="0"/>
                <a:cs typeface="Times New Roman" pitchFamily="18" charset="0"/>
              </a:rPr>
              <a:t>  Place Winner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Leaders (6) 5X – 7X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533400"/>
            <a:ext cx="2819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21" name="TextBox 10"/>
          <p:cNvSpPr txBox="1">
            <a:spLocks noChangeArrowheads="1"/>
          </p:cNvSpPr>
          <p:nvPr/>
        </p:nvSpPr>
        <p:spPr bwMode="auto">
          <a:xfrm>
            <a:off x="1752600" y="609600"/>
            <a:ext cx="556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 a Winner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0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Paul Hamner Award</a:t>
            </a:r>
          </a:p>
        </p:txBody>
      </p:sp>
      <p:pic>
        <p:nvPicPr>
          <p:cNvPr id="19461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1981200" y="1752600"/>
            <a:ext cx="541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762000" y="1981200"/>
            <a:ext cx="762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762000" y="1981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The recipient of this award is selected by the previous recipient and the basis is whatever is important to the last recipient.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762000" y="2971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914400" y="28194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2010 Paul Hamner Award recipient is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438400" y="34290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  <a:latin typeface="Times New Roman" pitchFamily="18" charset="0"/>
              </a:rPr>
              <a:t>Michael Dugan</a:t>
            </a:r>
          </a:p>
        </p:txBody>
      </p:sp>
      <p:pic>
        <p:nvPicPr>
          <p:cNvPr id="19471" name="Picture 16" descr="dugan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279525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6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Outstanding Service Award</a:t>
            </a:r>
          </a:p>
        </p:txBody>
      </p:sp>
      <p:pic>
        <p:nvPicPr>
          <p:cNvPr id="18437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1981200" y="1752600"/>
            <a:ext cx="541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762000" y="1981200"/>
            <a:ext cx="762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762000" y="1981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The recipient of this award is selected by the President and is given to a club member that has made significant contributions to the club and club activities over the last several years.</a:t>
            </a: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762000" y="2971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914400" y="28194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2010 Outstanding Service Award recipient is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438400" y="34290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  <a:latin typeface="Times New Roman" pitchFamily="18" charset="0"/>
              </a:rPr>
              <a:t>Dick Lange</a:t>
            </a:r>
          </a:p>
        </p:txBody>
      </p:sp>
      <p:pic>
        <p:nvPicPr>
          <p:cNvPr id="18447" name="Picture 17" descr="OFFC Pictures - roster 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267200"/>
            <a:ext cx="20685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Hall of Fame Award</a:t>
            </a:r>
          </a:p>
        </p:txBody>
      </p:sp>
      <p:pic>
        <p:nvPicPr>
          <p:cNvPr id="20485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1981200" y="1752600"/>
            <a:ext cx="541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7543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838200" y="19050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latin typeface="Times New Roman" pitchFamily="18" charset="0"/>
              </a:rPr>
              <a:t>This honorary award is presented each year to honor a member’s outstanding lifetime contribution to the </a:t>
            </a:r>
          </a:p>
          <a:p>
            <a:pPr algn="ctr"/>
            <a:r>
              <a:rPr lang="en-US" sz="1200" b="1">
                <a:latin typeface="Times New Roman" pitchFamily="18" charset="0"/>
              </a:rPr>
              <a:t>Overlake Fly Fishing Club</a:t>
            </a:r>
          </a:p>
          <a:p>
            <a:pPr algn="ctr"/>
            <a:endParaRPr lang="en-US" sz="1200" b="1"/>
          </a:p>
          <a:p>
            <a:endParaRPr lang="en-US" sz="1200"/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3429000" y="2514600"/>
            <a:ext cx="2362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latin typeface="Times New Roman" pitchFamily="18" charset="0"/>
              </a:rPr>
              <a:t>Past Recipients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2006 – Bill McKay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2007 – Lory Watkins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2008 – Dick Scales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2009 – Mac Smith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429000" y="4572000"/>
            <a:ext cx="3200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2010 – Ron Romig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20495" name="Picture 15" descr="New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5029200"/>
            <a:ext cx="85883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457200"/>
            <a:ext cx="76200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8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457200"/>
            <a:ext cx="7620000" cy="14700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Table Centerpiece Winners</a:t>
            </a:r>
          </a:p>
        </p:txBody>
      </p:sp>
      <p:pic>
        <p:nvPicPr>
          <p:cNvPr id="21509" name="Picture 3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5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6" descr="patch jp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"/>
            <a:ext cx="10318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2000" y="3200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# 1 - Month Born or Month Closest to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62000" y="3581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September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62000" y="396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# 2 - Day Born or Day Closest to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62000" y="4343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8</a:t>
            </a:r>
          </a:p>
        </p:txBody>
      </p:sp>
      <p:pic>
        <p:nvPicPr>
          <p:cNvPr id="21518" name="Picture 16" descr="N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5240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62000" y="4800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# 3 – Male or Female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762000" y="5181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Female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66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26636" grpId="0"/>
      <p:bldP spid="26637" grpId="0"/>
      <p:bldP spid="26638" grpId="0"/>
      <p:bldP spid="26641" grpId="0"/>
      <p:bldP spid="266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563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Script MT Bold</vt:lpstr>
      <vt:lpstr>Times New Roman</vt:lpstr>
      <vt:lpstr>Office Theme</vt:lpstr>
      <vt:lpstr>Slide 1</vt:lpstr>
      <vt:lpstr>Welcome  &amp;  Visitor / Family Introductions</vt:lpstr>
      <vt:lpstr>Fish Tales</vt:lpstr>
      <vt:lpstr>Member Recognition</vt:lpstr>
      <vt:lpstr>Membership Drive</vt:lpstr>
      <vt:lpstr>Paul Hamner Award</vt:lpstr>
      <vt:lpstr>Outstanding Service Award</vt:lpstr>
      <vt:lpstr>Hall of Fame Award</vt:lpstr>
      <vt:lpstr>Table Centerpiece Winners</vt:lpstr>
      <vt:lpstr>2010 OFFC Goals</vt:lpstr>
      <vt:lpstr>2010 OFFC Board Recognition</vt:lpstr>
      <vt:lpstr>Membership Drive</vt:lpstr>
      <vt:lpstr>Raffle Time</vt:lpstr>
      <vt:lpstr>Break 10 Minutes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&amp;  Visitor Introductions</dc:title>
  <dc:creator>Joe Kristof</dc:creator>
  <cp:lastModifiedBy>Joe Kristof</cp:lastModifiedBy>
  <cp:revision>90</cp:revision>
  <dcterms:created xsi:type="dcterms:W3CDTF">2010-01-25T22:19:43Z</dcterms:created>
  <dcterms:modified xsi:type="dcterms:W3CDTF">2010-12-13T04:11:57Z</dcterms:modified>
</cp:coreProperties>
</file>